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2" r:id="rId3"/>
    <p:sldId id="266" r:id="rId4"/>
    <p:sldId id="267" r:id="rId5"/>
    <p:sldId id="263" r:id="rId6"/>
    <p:sldId id="264" r:id="rId7"/>
    <p:sldId id="265"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2855"/>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1"/>
    <p:restoredTop sz="94658"/>
  </p:normalViewPr>
  <p:slideViewPr>
    <p:cSldViewPr snapToGrid="0">
      <p:cViewPr varScale="1">
        <p:scale>
          <a:sx n="70" d="100"/>
          <a:sy n="70" d="100"/>
        </p:scale>
        <p:origin x="4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76830-62E8-4230-9D4F-85C4374799D3}"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3032D-154E-49B8-81E5-351E37FC403A}" type="slidenum">
              <a:rPr lang="en-US" smtClean="0"/>
              <a:t>‹#›</a:t>
            </a:fld>
            <a:endParaRPr lang="en-US"/>
          </a:p>
        </p:txBody>
      </p:sp>
    </p:spTree>
    <p:extLst>
      <p:ext uri="{BB962C8B-B14F-4D97-AF65-F5344CB8AC3E}">
        <p14:creationId xmlns:p14="http://schemas.microsoft.com/office/powerpoint/2010/main" val="101758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C00000"/>
                </a:solidFill>
              </a:rPr>
              <a:t>This is down from 773 community members last year.</a:t>
            </a:r>
          </a:p>
          <a:p>
            <a:endParaRPr lang="en-US" dirty="0"/>
          </a:p>
        </p:txBody>
      </p:sp>
      <p:sp>
        <p:nvSpPr>
          <p:cNvPr id="4" name="Slide Number Placeholder 3"/>
          <p:cNvSpPr>
            <a:spLocks noGrp="1"/>
          </p:cNvSpPr>
          <p:nvPr>
            <p:ph type="sldNum" sz="quarter" idx="5"/>
          </p:nvPr>
        </p:nvSpPr>
        <p:spPr/>
        <p:txBody>
          <a:bodyPr/>
          <a:lstStyle/>
          <a:p>
            <a:fld id="{F923032D-154E-49B8-81E5-351E37FC403A}" type="slidenum">
              <a:rPr lang="en-US" smtClean="0"/>
              <a:t>2</a:t>
            </a:fld>
            <a:endParaRPr lang="en-US"/>
          </a:p>
        </p:txBody>
      </p:sp>
    </p:spTree>
    <p:extLst>
      <p:ext uri="{BB962C8B-B14F-4D97-AF65-F5344CB8AC3E}">
        <p14:creationId xmlns:p14="http://schemas.microsoft.com/office/powerpoint/2010/main" val="324083333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10" name="Picture 9" descr="Shape&#10;&#10;AI-generated content may be incorrect.">
            <a:extLst>
              <a:ext uri="{FF2B5EF4-FFF2-40B4-BE49-F238E27FC236}">
                <a16:creationId xmlns:a16="http://schemas.microsoft.com/office/drawing/2014/main" id="{856DBD4F-A340-4F48-8DA7-2E357FC2B16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rcRect l="6762" b="26866"/>
          <a:stretch>
            <a:fillRect/>
          </a:stretch>
        </p:blipFill>
        <p:spPr>
          <a:xfrm flipH="1">
            <a:off x="7747156" y="572023"/>
            <a:ext cx="4444844" cy="6285977"/>
          </a:xfrm>
          <a:prstGeom prst="rect">
            <a:avLst/>
          </a:prstGeom>
        </p:spPr>
      </p:pic>
      <p:pic>
        <p:nvPicPr>
          <p:cNvPr id="12" name="Picture 11" descr="Text&#10;&#10;AI-generated content may be incorrect.">
            <a:extLst>
              <a:ext uri="{FF2B5EF4-FFF2-40B4-BE49-F238E27FC236}">
                <a16:creationId xmlns:a16="http://schemas.microsoft.com/office/drawing/2014/main" id="{E3283B4E-9800-A4C1-4E92-0194533DD20F}"/>
              </a:ext>
            </a:extLst>
          </p:cNvPr>
          <p:cNvPicPr>
            <a:picLocks noChangeAspect="1"/>
          </p:cNvPicPr>
          <p:nvPr userDrawn="1"/>
        </p:nvPicPr>
        <p:blipFill>
          <a:blip r:embed="rId4"/>
          <a:stretch>
            <a:fillRect/>
          </a:stretch>
        </p:blipFill>
        <p:spPr>
          <a:xfrm>
            <a:off x="421749" y="572023"/>
            <a:ext cx="2573893" cy="1077710"/>
          </a:xfrm>
          <a:prstGeom prst="rect">
            <a:avLst/>
          </a:prstGeom>
        </p:spPr>
      </p:pic>
    </p:spTree>
    <p:extLst>
      <p:ext uri="{BB962C8B-B14F-4D97-AF65-F5344CB8AC3E}">
        <p14:creationId xmlns:p14="http://schemas.microsoft.com/office/powerpoint/2010/main" val="10326020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BBC8-2B04-AA31-6309-233F154E8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163F94-8D80-61CC-D856-3A23B9D3D4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89A5CC-1A41-335E-EA28-873C8F2C0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E65FF-622E-01A2-C366-40D3F7B798D2}"/>
              </a:ext>
            </a:extLst>
          </p:cNvPr>
          <p:cNvSpPr>
            <a:spLocks noGrp="1"/>
          </p:cNvSpPr>
          <p:nvPr>
            <p:ph type="dt" sz="half" idx="10"/>
          </p:nvPr>
        </p:nvSpPr>
        <p:spPr/>
        <p:txBody>
          <a:bodyPr/>
          <a:lstStyle/>
          <a:p>
            <a:fld id="{9E979B75-0A17-7642-9A07-4B28D852A720}" type="datetimeFigureOut">
              <a:rPr lang="en-US" smtClean="0"/>
              <a:t>12/1/2025</a:t>
            </a:fld>
            <a:endParaRPr lang="en-US"/>
          </a:p>
        </p:txBody>
      </p:sp>
      <p:sp>
        <p:nvSpPr>
          <p:cNvPr id="6" name="Footer Placeholder 5">
            <a:extLst>
              <a:ext uri="{FF2B5EF4-FFF2-40B4-BE49-F238E27FC236}">
                <a16:creationId xmlns:a16="http://schemas.microsoft.com/office/drawing/2014/main" id="{33088E18-DEAA-D064-5377-B2452B183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0C733-CD14-F81D-80DB-03315F337614}"/>
              </a:ext>
            </a:extLst>
          </p:cNvPr>
          <p:cNvSpPr>
            <a:spLocks noGrp="1"/>
          </p:cNvSpPr>
          <p:nvPr>
            <p:ph type="sldNum" sz="quarter" idx="12"/>
          </p:nvPr>
        </p:nvSpPr>
        <p:spPr/>
        <p:txBody>
          <a:bodyPr/>
          <a:lstStyle/>
          <a:p>
            <a:fld id="{C094159C-9DC0-BF4D-AA6B-393EB2FA36A5}" type="slidenum">
              <a:rPr lang="en-US" smtClean="0"/>
              <a:t>‹#›</a:t>
            </a:fld>
            <a:endParaRPr lang="en-US"/>
          </a:p>
        </p:txBody>
      </p:sp>
    </p:spTree>
    <p:extLst>
      <p:ext uri="{BB962C8B-B14F-4D97-AF65-F5344CB8AC3E}">
        <p14:creationId xmlns:p14="http://schemas.microsoft.com/office/powerpoint/2010/main" val="391455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BB0A-BF8E-34D7-66F2-F2AEDA6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D18094-C3EA-621D-8F99-4704B552A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B0D3CC-0804-7817-F09A-51364FF58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5CC6B5-095E-D9BE-046D-83F8890738E5}"/>
              </a:ext>
            </a:extLst>
          </p:cNvPr>
          <p:cNvSpPr>
            <a:spLocks noGrp="1"/>
          </p:cNvSpPr>
          <p:nvPr>
            <p:ph type="dt" sz="half" idx="10"/>
          </p:nvPr>
        </p:nvSpPr>
        <p:spPr/>
        <p:txBody>
          <a:bodyPr/>
          <a:lstStyle/>
          <a:p>
            <a:fld id="{9E979B75-0A17-7642-9A07-4B28D852A720}" type="datetimeFigureOut">
              <a:rPr lang="en-US" smtClean="0"/>
              <a:t>12/1/2025</a:t>
            </a:fld>
            <a:endParaRPr lang="en-US"/>
          </a:p>
        </p:txBody>
      </p:sp>
      <p:sp>
        <p:nvSpPr>
          <p:cNvPr id="6" name="Footer Placeholder 5">
            <a:extLst>
              <a:ext uri="{FF2B5EF4-FFF2-40B4-BE49-F238E27FC236}">
                <a16:creationId xmlns:a16="http://schemas.microsoft.com/office/drawing/2014/main" id="{EA77A4BE-4549-AAA1-969F-559E79507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1BA71-8040-3501-4107-B4A40D5A7193}"/>
              </a:ext>
            </a:extLst>
          </p:cNvPr>
          <p:cNvSpPr>
            <a:spLocks noGrp="1"/>
          </p:cNvSpPr>
          <p:nvPr>
            <p:ph type="sldNum" sz="quarter" idx="12"/>
          </p:nvPr>
        </p:nvSpPr>
        <p:spPr/>
        <p:txBody>
          <a:bodyPr/>
          <a:lstStyle/>
          <a:p>
            <a:fld id="{C094159C-9DC0-BF4D-AA6B-393EB2FA36A5}" type="slidenum">
              <a:rPr lang="en-US" smtClean="0"/>
              <a:t>‹#›</a:t>
            </a:fld>
            <a:endParaRPr lang="en-US"/>
          </a:p>
        </p:txBody>
      </p:sp>
    </p:spTree>
    <p:extLst>
      <p:ext uri="{BB962C8B-B14F-4D97-AF65-F5344CB8AC3E}">
        <p14:creationId xmlns:p14="http://schemas.microsoft.com/office/powerpoint/2010/main" val="339889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3E2B-CAB1-0921-05C4-C022D2530A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ACDE82-2670-BF45-76AB-ECB9DB89C4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9A28E-34BC-4C26-F268-EC24D41A0977}"/>
              </a:ext>
            </a:extLst>
          </p:cNvPr>
          <p:cNvSpPr>
            <a:spLocks noGrp="1"/>
          </p:cNvSpPr>
          <p:nvPr>
            <p:ph type="dt" sz="half" idx="10"/>
          </p:nvPr>
        </p:nvSpPr>
        <p:spPr/>
        <p:txBody>
          <a:bodyPr/>
          <a:lstStyle/>
          <a:p>
            <a:fld id="{9E979B75-0A17-7642-9A07-4B28D852A720}" type="datetimeFigureOut">
              <a:rPr lang="en-US" smtClean="0"/>
              <a:t>12/1/2025</a:t>
            </a:fld>
            <a:endParaRPr lang="en-US"/>
          </a:p>
        </p:txBody>
      </p:sp>
      <p:sp>
        <p:nvSpPr>
          <p:cNvPr id="5" name="Footer Placeholder 4">
            <a:extLst>
              <a:ext uri="{FF2B5EF4-FFF2-40B4-BE49-F238E27FC236}">
                <a16:creationId xmlns:a16="http://schemas.microsoft.com/office/drawing/2014/main" id="{CB191FD4-A1DD-3484-E4F3-BF443FA64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D0025-897A-B2F1-9139-5EB3261F93B4}"/>
              </a:ext>
            </a:extLst>
          </p:cNvPr>
          <p:cNvSpPr>
            <a:spLocks noGrp="1"/>
          </p:cNvSpPr>
          <p:nvPr>
            <p:ph type="sldNum" sz="quarter" idx="12"/>
          </p:nvPr>
        </p:nvSpPr>
        <p:spPr/>
        <p:txBody>
          <a:bodyPr/>
          <a:lstStyle/>
          <a:p>
            <a:fld id="{C094159C-9DC0-BF4D-AA6B-393EB2FA36A5}" type="slidenum">
              <a:rPr lang="en-US" smtClean="0"/>
              <a:t>‹#›</a:t>
            </a:fld>
            <a:endParaRPr lang="en-US"/>
          </a:p>
        </p:txBody>
      </p:sp>
    </p:spTree>
    <p:extLst>
      <p:ext uri="{BB962C8B-B14F-4D97-AF65-F5344CB8AC3E}">
        <p14:creationId xmlns:p14="http://schemas.microsoft.com/office/powerpoint/2010/main" val="2720015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48AFE0-E6D5-DB56-8964-F50C37CFFE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F7C85C-CCF7-995E-17EA-1E47BBE49E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514AC-D77F-33CC-4A41-F0880ED9ADF5}"/>
              </a:ext>
            </a:extLst>
          </p:cNvPr>
          <p:cNvSpPr>
            <a:spLocks noGrp="1"/>
          </p:cNvSpPr>
          <p:nvPr>
            <p:ph type="dt" sz="half" idx="10"/>
          </p:nvPr>
        </p:nvSpPr>
        <p:spPr/>
        <p:txBody>
          <a:bodyPr/>
          <a:lstStyle/>
          <a:p>
            <a:fld id="{9E979B75-0A17-7642-9A07-4B28D852A720}" type="datetimeFigureOut">
              <a:rPr lang="en-US" smtClean="0"/>
              <a:t>12/1/2025</a:t>
            </a:fld>
            <a:endParaRPr lang="en-US"/>
          </a:p>
        </p:txBody>
      </p:sp>
      <p:sp>
        <p:nvSpPr>
          <p:cNvPr id="5" name="Footer Placeholder 4">
            <a:extLst>
              <a:ext uri="{FF2B5EF4-FFF2-40B4-BE49-F238E27FC236}">
                <a16:creationId xmlns:a16="http://schemas.microsoft.com/office/drawing/2014/main" id="{1942AA67-B21C-B40B-F57A-85089951B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777F3-3F10-3F4A-6515-592FE7F0CE9C}"/>
              </a:ext>
            </a:extLst>
          </p:cNvPr>
          <p:cNvSpPr>
            <a:spLocks noGrp="1"/>
          </p:cNvSpPr>
          <p:nvPr>
            <p:ph type="sldNum" sz="quarter" idx="12"/>
          </p:nvPr>
        </p:nvSpPr>
        <p:spPr/>
        <p:txBody>
          <a:bodyPr/>
          <a:lstStyle/>
          <a:p>
            <a:fld id="{C094159C-9DC0-BF4D-AA6B-393EB2FA36A5}" type="slidenum">
              <a:rPr lang="en-US" smtClean="0"/>
              <a:t>‹#›</a:t>
            </a:fld>
            <a:endParaRPr lang="en-US"/>
          </a:p>
        </p:txBody>
      </p:sp>
    </p:spTree>
    <p:extLst>
      <p:ext uri="{BB962C8B-B14F-4D97-AF65-F5344CB8AC3E}">
        <p14:creationId xmlns:p14="http://schemas.microsoft.com/office/powerpoint/2010/main" val="186568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10DBAC-BB69-97FF-821D-760F10F511CE}"/>
              </a:ext>
            </a:extLst>
          </p:cNvPr>
          <p:cNvSpPr/>
          <p:nvPr userDrawn="1"/>
        </p:nvSpPr>
        <p:spPr>
          <a:xfrm>
            <a:off x="562098" y="932214"/>
            <a:ext cx="11067803" cy="5415148"/>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EE1C6D-7C60-AC6F-A401-697B5085127C}"/>
              </a:ext>
            </a:extLst>
          </p:cNvPr>
          <p:cNvSpPr/>
          <p:nvPr userDrawn="1"/>
        </p:nvSpPr>
        <p:spPr>
          <a:xfrm>
            <a:off x="1068779" y="510639"/>
            <a:ext cx="3800104" cy="8431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AI-generated content may be incorrect.">
            <a:extLst>
              <a:ext uri="{FF2B5EF4-FFF2-40B4-BE49-F238E27FC236}">
                <a16:creationId xmlns:a16="http://schemas.microsoft.com/office/drawing/2014/main" id="{44EF3CA6-9084-B95F-11C2-14BD0CB7E474}"/>
              </a:ext>
            </a:extLst>
          </p:cNvPr>
          <p:cNvPicPr>
            <a:picLocks noChangeAspect="1"/>
          </p:cNvPicPr>
          <p:nvPr userDrawn="1"/>
        </p:nvPicPr>
        <p:blipFill>
          <a:blip r:embed="rId2"/>
          <a:stretch>
            <a:fillRect/>
          </a:stretch>
        </p:blipFill>
        <p:spPr>
          <a:xfrm>
            <a:off x="1318161" y="421574"/>
            <a:ext cx="3325091" cy="1386563"/>
          </a:xfrm>
          <a:prstGeom prst="rect">
            <a:avLst/>
          </a:prstGeom>
          <a:solidFill>
            <a:schemeClr val="bg1"/>
          </a:solidFill>
        </p:spPr>
      </p:pic>
    </p:spTree>
    <p:extLst>
      <p:ext uri="{BB962C8B-B14F-4D97-AF65-F5344CB8AC3E}">
        <p14:creationId xmlns:p14="http://schemas.microsoft.com/office/powerpoint/2010/main" val="324684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10DBAC-BB69-97FF-821D-760F10F511CE}"/>
              </a:ext>
            </a:extLst>
          </p:cNvPr>
          <p:cNvSpPr/>
          <p:nvPr userDrawn="1"/>
        </p:nvSpPr>
        <p:spPr>
          <a:xfrm>
            <a:off x="562098" y="932214"/>
            <a:ext cx="11067803" cy="5415148"/>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EE1C6D-7C60-AC6F-A401-697B5085127C}"/>
              </a:ext>
            </a:extLst>
          </p:cNvPr>
          <p:cNvSpPr/>
          <p:nvPr userDrawn="1"/>
        </p:nvSpPr>
        <p:spPr>
          <a:xfrm>
            <a:off x="1520042" y="510639"/>
            <a:ext cx="2553194" cy="8431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AI-generated content may be incorrect.">
            <a:extLst>
              <a:ext uri="{FF2B5EF4-FFF2-40B4-BE49-F238E27FC236}">
                <a16:creationId xmlns:a16="http://schemas.microsoft.com/office/drawing/2014/main" id="{FA8D7370-8E47-FDF1-3E3B-16183BB8BB5E}"/>
              </a:ext>
            </a:extLst>
          </p:cNvPr>
          <p:cNvPicPr>
            <a:picLocks noChangeAspect="1"/>
          </p:cNvPicPr>
          <p:nvPr userDrawn="1"/>
        </p:nvPicPr>
        <p:blipFill>
          <a:blip r:embed="rId2"/>
          <a:stretch>
            <a:fillRect/>
          </a:stretch>
        </p:blipFill>
        <p:spPr>
          <a:xfrm>
            <a:off x="1623951" y="0"/>
            <a:ext cx="2342408" cy="2342408"/>
          </a:xfrm>
          <a:prstGeom prst="rect">
            <a:avLst/>
          </a:prstGeom>
        </p:spPr>
      </p:pic>
    </p:spTree>
    <p:extLst>
      <p:ext uri="{BB962C8B-B14F-4D97-AF65-F5344CB8AC3E}">
        <p14:creationId xmlns:p14="http://schemas.microsoft.com/office/powerpoint/2010/main" val="364573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18EE4B-F6C2-2BF8-4E48-5FE7F0643612}"/>
              </a:ext>
            </a:extLst>
          </p:cNvPr>
          <p:cNvSpPr/>
          <p:nvPr userDrawn="1"/>
        </p:nvSpPr>
        <p:spPr>
          <a:xfrm>
            <a:off x="0" y="0"/>
            <a:ext cx="3613759" cy="6858000"/>
          </a:xfrm>
          <a:prstGeom prst="rect">
            <a:avLst/>
          </a:prstGeom>
          <a:solidFill>
            <a:srgbClr val="00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6200FEF-B502-8F7A-D8B3-7CCA3FAE3556}"/>
              </a:ext>
            </a:extLst>
          </p:cNvPr>
          <p:cNvPicPr>
            <a:picLocks noChangeAspect="1"/>
          </p:cNvPicPr>
          <p:nvPr userDrawn="1"/>
        </p:nvPicPr>
        <p:blipFill>
          <a:blip r:embed="rId2">
            <a:alphaModFix amt="3000"/>
            <a:extLst>
              <a:ext uri="{BEBA8EAE-BF5A-486C-A8C5-ECC9F3942E4B}">
                <a14:imgProps xmlns:a14="http://schemas.microsoft.com/office/drawing/2010/main">
                  <a14:imgLayer r:embed="rId3">
                    <a14:imgEffect>
                      <a14:colorTemperature colorTemp="11500"/>
                    </a14:imgEffect>
                    <a14:imgEffect>
                      <a14:saturation sat="21000"/>
                    </a14:imgEffect>
                  </a14:imgLayer>
                </a14:imgProps>
              </a:ext>
            </a:extLst>
          </a:blip>
          <a:srcRect l="1" t="-1" r="48856" b="41841"/>
          <a:stretch>
            <a:fillRect/>
          </a:stretch>
        </p:blipFill>
        <p:spPr>
          <a:xfrm>
            <a:off x="5810808" y="-289725"/>
            <a:ext cx="6381192" cy="7147725"/>
          </a:xfrm>
          <a:prstGeom prst="rect">
            <a:avLst/>
          </a:prstGeom>
        </p:spPr>
      </p:pic>
      <p:pic>
        <p:nvPicPr>
          <p:cNvPr id="3" name="Picture 2" descr="Logo&#10;&#10;AI-generated content may be incorrect.">
            <a:extLst>
              <a:ext uri="{FF2B5EF4-FFF2-40B4-BE49-F238E27FC236}">
                <a16:creationId xmlns:a16="http://schemas.microsoft.com/office/drawing/2014/main" id="{54361559-F7E8-8349-7682-52ABE6255590}"/>
              </a:ext>
            </a:extLst>
          </p:cNvPr>
          <p:cNvPicPr>
            <a:picLocks noChangeAspect="1"/>
          </p:cNvPicPr>
          <p:nvPr userDrawn="1"/>
        </p:nvPicPr>
        <p:blipFill>
          <a:blip r:embed="rId4"/>
          <a:stretch>
            <a:fillRect/>
          </a:stretch>
        </p:blipFill>
        <p:spPr>
          <a:xfrm>
            <a:off x="850836" y="429594"/>
            <a:ext cx="1938555" cy="1938555"/>
          </a:xfrm>
          <a:prstGeom prst="rect">
            <a:avLst/>
          </a:prstGeom>
        </p:spPr>
      </p:pic>
    </p:spTree>
    <p:extLst>
      <p:ext uri="{BB962C8B-B14F-4D97-AF65-F5344CB8AC3E}">
        <p14:creationId xmlns:p14="http://schemas.microsoft.com/office/powerpoint/2010/main" val="19509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18EE4B-F6C2-2BF8-4E48-5FE7F0643612}"/>
              </a:ext>
            </a:extLst>
          </p:cNvPr>
          <p:cNvSpPr/>
          <p:nvPr userDrawn="1"/>
        </p:nvSpPr>
        <p:spPr>
          <a:xfrm>
            <a:off x="0" y="0"/>
            <a:ext cx="3613759" cy="6858000"/>
          </a:xfrm>
          <a:prstGeom prst="rect">
            <a:avLst/>
          </a:prstGeom>
          <a:solidFill>
            <a:srgbClr val="00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AI-generated content may be incorrect.">
            <a:extLst>
              <a:ext uri="{FF2B5EF4-FFF2-40B4-BE49-F238E27FC236}">
                <a16:creationId xmlns:a16="http://schemas.microsoft.com/office/drawing/2014/main" id="{CA349031-C9CE-1097-EF98-EDE5E0DCBF4B}"/>
              </a:ext>
            </a:extLst>
          </p:cNvPr>
          <p:cNvPicPr>
            <a:picLocks noChangeAspect="1"/>
          </p:cNvPicPr>
          <p:nvPr userDrawn="1"/>
        </p:nvPicPr>
        <p:blipFill>
          <a:blip r:embed="rId2"/>
          <a:stretch>
            <a:fillRect/>
          </a:stretch>
        </p:blipFill>
        <p:spPr>
          <a:xfrm>
            <a:off x="429326" y="463138"/>
            <a:ext cx="2658606" cy="1113180"/>
          </a:xfrm>
          <a:prstGeom prst="rect">
            <a:avLst/>
          </a:prstGeom>
        </p:spPr>
      </p:pic>
      <p:pic>
        <p:nvPicPr>
          <p:cNvPr id="6" name="Picture 5" descr="A picture containing ctenophore&#10;&#10;AI-generated content may be incorrect.">
            <a:extLst>
              <a:ext uri="{FF2B5EF4-FFF2-40B4-BE49-F238E27FC236}">
                <a16:creationId xmlns:a16="http://schemas.microsoft.com/office/drawing/2014/main" id="{879CC2FC-BA5B-690E-DF54-8D3D60DB4FB2}"/>
              </a:ext>
            </a:extLst>
          </p:cNvPr>
          <p:cNvPicPr>
            <a:picLocks noChangeAspect="1"/>
          </p:cNvPicPr>
          <p:nvPr userDrawn="1"/>
        </p:nvPicPr>
        <p:blipFill>
          <a:blip r:embed="rId3">
            <a:alphaModFix amt="5000"/>
          </a:blip>
          <a:srcRect l="15418" b="17076"/>
          <a:stretch>
            <a:fillRect/>
          </a:stretch>
        </p:blipFill>
        <p:spPr>
          <a:xfrm flipH="1">
            <a:off x="7030190" y="110509"/>
            <a:ext cx="5161809" cy="6747492"/>
          </a:xfrm>
          <a:prstGeom prst="rect">
            <a:avLst/>
          </a:prstGeom>
        </p:spPr>
      </p:pic>
    </p:spTree>
    <p:extLst>
      <p:ext uri="{BB962C8B-B14F-4D97-AF65-F5344CB8AC3E}">
        <p14:creationId xmlns:p14="http://schemas.microsoft.com/office/powerpoint/2010/main" val="33639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94E041-96EB-6C1C-6BF6-BCF95ABDF561}"/>
              </a:ext>
            </a:extLst>
          </p:cNvPr>
          <p:cNvSpPr/>
          <p:nvPr userDrawn="1"/>
        </p:nvSpPr>
        <p:spPr>
          <a:xfrm>
            <a:off x="8578241" y="0"/>
            <a:ext cx="3613759" cy="6858000"/>
          </a:xfrm>
          <a:prstGeom prst="rect">
            <a:avLst/>
          </a:prstGeom>
          <a:solidFill>
            <a:srgbClr val="00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company name&#10;&#10;AI-generated content may be incorrect.">
            <a:extLst>
              <a:ext uri="{FF2B5EF4-FFF2-40B4-BE49-F238E27FC236}">
                <a16:creationId xmlns:a16="http://schemas.microsoft.com/office/drawing/2014/main" id="{36E66CC5-CB2E-406E-E98A-3D043586C53D}"/>
              </a:ext>
            </a:extLst>
          </p:cNvPr>
          <p:cNvPicPr>
            <a:picLocks noChangeAspect="1"/>
          </p:cNvPicPr>
          <p:nvPr userDrawn="1"/>
        </p:nvPicPr>
        <p:blipFill>
          <a:blip r:embed="rId2">
            <a:alphaModFix amt="5000"/>
          </a:blip>
          <a:srcRect r="50000"/>
          <a:stretch>
            <a:fillRect/>
          </a:stretch>
        </p:blipFill>
        <p:spPr>
          <a:xfrm>
            <a:off x="5149241" y="0"/>
            <a:ext cx="3429000" cy="6858000"/>
          </a:xfrm>
          <a:prstGeom prst="rect">
            <a:avLst/>
          </a:prstGeom>
        </p:spPr>
      </p:pic>
      <p:pic>
        <p:nvPicPr>
          <p:cNvPr id="12" name="Picture 11" descr="Logo&#10;&#10;AI-generated content may be incorrect.">
            <a:extLst>
              <a:ext uri="{FF2B5EF4-FFF2-40B4-BE49-F238E27FC236}">
                <a16:creationId xmlns:a16="http://schemas.microsoft.com/office/drawing/2014/main" id="{7B143F56-DE93-42F2-BC1B-5CC74FBBAD40}"/>
              </a:ext>
            </a:extLst>
          </p:cNvPr>
          <p:cNvPicPr>
            <a:picLocks noChangeAspect="1"/>
          </p:cNvPicPr>
          <p:nvPr userDrawn="1"/>
        </p:nvPicPr>
        <p:blipFill>
          <a:blip r:embed="rId3">
            <a:alphaModFix amt="17000"/>
          </a:blip>
          <a:srcRect l="50000"/>
          <a:stretch>
            <a:fillRect/>
          </a:stretch>
        </p:blipFill>
        <p:spPr>
          <a:xfrm>
            <a:off x="8578239" y="0"/>
            <a:ext cx="3429001" cy="6858000"/>
          </a:xfrm>
          <a:prstGeom prst="rect">
            <a:avLst/>
          </a:prstGeom>
        </p:spPr>
      </p:pic>
    </p:spTree>
    <p:extLst>
      <p:ext uri="{BB962C8B-B14F-4D97-AF65-F5344CB8AC3E}">
        <p14:creationId xmlns:p14="http://schemas.microsoft.com/office/powerpoint/2010/main" val="9904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descr="Text&#10;&#10;AI-generated content may be incorrect.">
            <a:extLst>
              <a:ext uri="{FF2B5EF4-FFF2-40B4-BE49-F238E27FC236}">
                <a16:creationId xmlns:a16="http://schemas.microsoft.com/office/drawing/2014/main" id="{5F75CA38-1A5D-13D0-A07A-C2F4ABBA69B0}"/>
              </a:ext>
            </a:extLst>
          </p:cNvPr>
          <p:cNvPicPr>
            <a:picLocks noChangeAspect="1"/>
          </p:cNvPicPr>
          <p:nvPr userDrawn="1"/>
        </p:nvPicPr>
        <p:blipFill>
          <a:blip r:embed="rId2"/>
          <a:stretch>
            <a:fillRect/>
          </a:stretch>
        </p:blipFill>
        <p:spPr>
          <a:xfrm>
            <a:off x="201168" y="523563"/>
            <a:ext cx="1655064" cy="690162"/>
          </a:xfrm>
          <a:prstGeom prst="rect">
            <a:avLst/>
          </a:prstGeom>
        </p:spPr>
      </p:pic>
      <p:sp>
        <p:nvSpPr>
          <p:cNvPr id="12" name="Rectangle 11">
            <a:extLst>
              <a:ext uri="{FF2B5EF4-FFF2-40B4-BE49-F238E27FC236}">
                <a16:creationId xmlns:a16="http://schemas.microsoft.com/office/drawing/2014/main" id="{83EE6DA1-5D01-897A-475B-3BD4D921CECA}"/>
              </a:ext>
            </a:extLst>
          </p:cNvPr>
          <p:cNvSpPr/>
          <p:nvPr userDrawn="1"/>
        </p:nvSpPr>
        <p:spPr>
          <a:xfrm>
            <a:off x="4553712" y="0"/>
            <a:ext cx="7638288" cy="6858000"/>
          </a:xfrm>
          <a:prstGeom prst="rect">
            <a:avLst/>
          </a:prstGeom>
          <a:solidFill>
            <a:srgbClr val="002855"/>
          </a:solidFill>
          <a:ln>
            <a:noFill/>
          </a:ln>
          <a:effectLst>
            <a:outerShdw blurRad="113969" dist="95317" dir="10800000" algn="r"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ctenophore&#10;&#10;AI-generated content may be incorrect.">
            <a:extLst>
              <a:ext uri="{FF2B5EF4-FFF2-40B4-BE49-F238E27FC236}">
                <a16:creationId xmlns:a16="http://schemas.microsoft.com/office/drawing/2014/main" id="{0CC320BB-EE63-A606-681D-B54820255959}"/>
              </a:ext>
            </a:extLst>
          </p:cNvPr>
          <p:cNvPicPr>
            <a:picLocks noChangeAspect="1"/>
          </p:cNvPicPr>
          <p:nvPr userDrawn="1"/>
        </p:nvPicPr>
        <p:blipFill>
          <a:blip r:embed="rId3">
            <a:alphaModFix amt="50000"/>
          </a:blip>
          <a:srcRect l="7810" r="15288" b="16909"/>
          <a:stretch>
            <a:fillRect/>
          </a:stretch>
        </p:blipFill>
        <p:spPr>
          <a:xfrm>
            <a:off x="-83125" y="297688"/>
            <a:ext cx="4553712" cy="6560312"/>
          </a:xfrm>
          <a:prstGeom prst="rect">
            <a:avLst/>
          </a:prstGeom>
        </p:spPr>
      </p:pic>
    </p:spTree>
    <p:extLst>
      <p:ext uri="{BB962C8B-B14F-4D97-AF65-F5344CB8AC3E}">
        <p14:creationId xmlns:p14="http://schemas.microsoft.com/office/powerpoint/2010/main" val="331835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398C-9309-D512-5B4B-27CA76A8E8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94679B-73A9-A72B-670D-A426028C2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EB893-C10F-5C2D-1C0C-5A45A2F510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B28E9F-2F1B-006F-527D-B59F51618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E746E2-959C-94CF-2E4D-9DFD25F26B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4317BC-D9E1-A235-08AC-02F073CBB000}"/>
              </a:ext>
            </a:extLst>
          </p:cNvPr>
          <p:cNvSpPr>
            <a:spLocks noGrp="1"/>
          </p:cNvSpPr>
          <p:nvPr>
            <p:ph type="dt" sz="half" idx="10"/>
          </p:nvPr>
        </p:nvSpPr>
        <p:spPr/>
        <p:txBody>
          <a:bodyPr/>
          <a:lstStyle/>
          <a:p>
            <a:fld id="{9E979B75-0A17-7642-9A07-4B28D852A720}" type="datetimeFigureOut">
              <a:rPr lang="en-US" smtClean="0"/>
              <a:t>12/1/2025</a:t>
            </a:fld>
            <a:endParaRPr lang="en-US"/>
          </a:p>
        </p:txBody>
      </p:sp>
      <p:sp>
        <p:nvSpPr>
          <p:cNvPr id="8" name="Footer Placeholder 7">
            <a:extLst>
              <a:ext uri="{FF2B5EF4-FFF2-40B4-BE49-F238E27FC236}">
                <a16:creationId xmlns:a16="http://schemas.microsoft.com/office/drawing/2014/main" id="{B93D2E82-F037-2881-6C47-5166F17E62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7918A2-20A5-1DF3-51F3-71A193270A59}"/>
              </a:ext>
            </a:extLst>
          </p:cNvPr>
          <p:cNvSpPr>
            <a:spLocks noGrp="1"/>
          </p:cNvSpPr>
          <p:nvPr>
            <p:ph type="sldNum" sz="quarter" idx="12"/>
          </p:nvPr>
        </p:nvSpPr>
        <p:spPr/>
        <p:txBody>
          <a:bodyPr/>
          <a:lstStyle/>
          <a:p>
            <a:fld id="{C094159C-9DC0-BF4D-AA6B-393EB2FA36A5}" type="slidenum">
              <a:rPr lang="en-US" smtClean="0"/>
              <a:t>‹#›</a:t>
            </a:fld>
            <a:endParaRPr lang="en-US"/>
          </a:p>
        </p:txBody>
      </p:sp>
    </p:spTree>
    <p:extLst>
      <p:ext uri="{BB962C8B-B14F-4D97-AF65-F5344CB8AC3E}">
        <p14:creationId xmlns:p14="http://schemas.microsoft.com/office/powerpoint/2010/main" val="57332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3BE9-8F7F-A59A-1172-6081569FFA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B26CAA-A142-2A2F-2104-9D1A12610BC8}"/>
              </a:ext>
            </a:extLst>
          </p:cNvPr>
          <p:cNvSpPr>
            <a:spLocks noGrp="1"/>
          </p:cNvSpPr>
          <p:nvPr>
            <p:ph type="dt" sz="half" idx="10"/>
          </p:nvPr>
        </p:nvSpPr>
        <p:spPr/>
        <p:txBody>
          <a:bodyPr/>
          <a:lstStyle/>
          <a:p>
            <a:fld id="{9E979B75-0A17-7642-9A07-4B28D852A720}" type="datetimeFigureOut">
              <a:rPr lang="en-US" smtClean="0"/>
              <a:t>12/1/2025</a:t>
            </a:fld>
            <a:endParaRPr lang="en-US"/>
          </a:p>
        </p:txBody>
      </p:sp>
      <p:sp>
        <p:nvSpPr>
          <p:cNvPr id="4" name="Footer Placeholder 3">
            <a:extLst>
              <a:ext uri="{FF2B5EF4-FFF2-40B4-BE49-F238E27FC236}">
                <a16:creationId xmlns:a16="http://schemas.microsoft.com/office/drawing/2014/main" id="{9007D529-EA22-6CC6-4032-3CC101239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B2703-7914-916C-7538-0525544B4D06}"/>
              </a:ext>
            </a:extLst>
          </p:cNvPr>
          <p:cNvSpPr>
            <a:spLocks noGrp="1"/>
          </p:cNvSpPr>
          <p:nvPr>
            <p:ph type="sldNum" sz="quarter" idx="12"/>
          </p:nvPr>
        </p:nvSpPr>
        <p:spPr/>
        <p:txBody>
          <a:bodyPr/>
          <a:lstStyle/>
          <a:p>
            <a:fld id="{C094159C-9DC0-BF4D-AA6B-393EB2FA36A5}" type="slidenum">
              <a:rPr lang="en-US" smtClean="0"/>
              <a:t>‹#›</a:t>
            </a:fld>
            <a:endParaRPr lang="en-US"/>
          </a:p>
        </p:txBody>
      </p:sp>
    </p:spTree>
    <p:extLst>
      <p:ext uri="{BB962C8B-B14F-4D97-AF65-F5344CB8AC3E}">
        <p14:creationId xmlns:p14="http://schemas.microsoft.com/office/powerpoint/2010/main" val="427022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FE5CF-2758-4E80-8090-97DBBEEFD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5C8F0B-22D6-988B-F76F-8B425E2C8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7EAB1-E5DD-601E-991F-4E5E8D807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979B75-0A17-7642-9A07-4B28D852A720}" type="datetimeFigureOut">
              <a:rPr lang="en-US" smtClean="0"/>
              <a:t>12/1/2025</a:t>
            </a:fld>
            <a:endParaRPr lang="en-US"/>
          </a:p>
        </p:txBody>
      </p:sp>
      <p:sp>
        <p:nvSpPr>
          <p:cNvPr id="5" name="Footer Placeholder 4">
            <a:extLst>
              <a:ext uri="{FF2B5EF4-FFF2-40B4-BE49-F238E27FC236}">
                <a16:creationId xmlns:a16="http://schemas.microsoft.com/office/drawing/2014/main" id="{F91B88CA-9A17-211C-28F5-062A24E75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5754AB-02F1-E1C8-CADF-CB5515094C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94159C-9DC0-BF4D-AA6B-393EB2FA36A5}" type="slidenum">
              <a:rPr lang="en-US" smtClean="0"/>
              <a:t>‹#›</a:t>
            </a:fld>
            <a:endParaRPr lang="en-US"/>
          </a:p>
        </p:txBody>
      </p:sp>
    </p:spTree>
    <p:extLst>
      <p:ext uri="{BB962C8B-B14F-4D97-AF65-F5344CB8AC3E}">
        <p14:creationId xmlns:p14="http://schemas.microsoft.com/office/powerpoint/2010/main" val="118231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5" r:id="rId6"/>
    <p:sldLayoutId id="2147483652" r:id="rId7"/>
    <p:sldLayoutId id="2147483653" r:id="rId8"/>
    <p:sldLayoutId id="2147483654"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162119-91DC-B735-3886-DB6903FF9091}"/>
              </a:ext>
            </a:extLst>
          </p:cNvPr>
          <p:cNvSpPr txBox="1"/>
          <p:nvPr/>
        </p:nvSpPr>
        <p:spPr>
          <a:xfrm>
            <a:off x="570016" y="3208211"/>
            <a:ext cx="7928279" cy="3139321"/>
          </a:xfrm>
          <a:prstGeom prst="rect">
            <a:avLst/>
          </a:prstGeom>
          <a:noFill/>
        </p:spPr>
        <p:txBody>
          <a:bodyPr wrap="square" rtlCol="0">
            <a:spAutoFit/>
          </a:bodyPr>
          <a:lstStyle/>
          <a:p>
            <a:pPr algn="r"/>
            <a:endParaRPr lang="en-US" b="0" i="0" dirty="0">
              <a:solidFill>
                <a:srgbClr val="EBEBEB"/>
              </a:solidFill>
              <a:latin typeface="Brown LL TT" panose="020B0504010101010104" pitchFamily="34" charset="77"/>
              <a:cs typeface="Brown LL TT" panose="020B0504010101010104" pitchFamily="34" charset="77"/>
            </a:endParaRPr>
          </a:p>
          <a:p>
            <a:pPr algn="r"/>
            <a:r>
              <a:rPr lang="en-US" sz="4000" b="1" dirty="0">
                <a:solidFill>
                  <a:srgbClr val="EBEBEB"/>
                </a:solidFill>
                <a:latin typeface="Argent CF Demi Bold" pitchFamily="2" charset="77"/>
              </a:rPr>
              <a:t>2025 Community Survey Highlights</a:t>
            </a:r>
            <a:endParaRPr lang="en-US" sz="4000" b="1" i="0" dirty="0">
              <a:solidFill>
                <a:srgbClr val="EBEBEB"/>
              </a:solidFill>
              <a:latin typeface="Argent CF Demi Bold" pitchFamily="2" charset="77"/>
            </a:endParaRPr>
          </a:p>
          <a:p>
            <a:pPr algn="r"/>
            <a:endParaRPr lang="en-US" sz="3600" b="1" dirty="0">
              <a:solidFill>
                <a:srgbClr val="EBEBEB"/>
              </a:solidFill>
              <a:latin typeface="Argent CF Demi Bold" pitchFamily="2" charset="77"/>
            </a:endParaRPr>
          </a:p>
          <a:p>
            <a:pPr algn="r"/>
            <a:endParaRPr lang="en-US" sz="1600" b="0" i="0" dirty="0">
              <a:solidFill>
                <a:srgbClr val="EBEBEB"/>
              </a:solidFill>
              <a:latin typeface="Brown LL TT" panose="020B0504010101010104" pitchFamily="34" charset="77"/>
              <a:cs typeface="Brown LL TT" panose="020B0504010101010104" pitchFamily="34" charset="77"/>
            </a:endParaRPr>
          </a:p>
          <a:p>
            <a:pPr algn="r"/>
            <a:r>
              <a:rPr lang="en-US" sz="2400" dirty="0">
                <a:solidFill>
                  <a:srgbClr val="EBEBEB"/>
                </a:solidFill>
                <a:latin typeface="Brown LL TT" panose="020B0504010101010104" pitchFamily="34" charset="77"/>
                <a:cs typeface="Brown LL TT" panose="020B0504010101010104" pitchFamily="34" charset="77"/>
              </a:rPr>
              <a:t>Meredith Blair, Communications &amp; Public Affairs Director</a:t>
            </a:r>
            <a:endParaRPr lang="en-US" sz="2400" b="0" i="0" dirty="0">
              <a:solidFill>
                <a:srgbClr val="EBEBEB"/>
              </a:solidFill>
              <a:latin typeface="Brown LL TT" panose="020B0504010101010104" pitchFamily="34" charset="77"/>
              <a:cs typeface="Brown LL TT" panose="020B0504010101010104" pitchFamily="34" charset="77"/>
            </a:endParaRPr>
          </a:p>
          <a:p>
            <a:pPr algn="r"/>
            <a:endParaRPr lang="en-US" sz="2400" b="0" i="0" dirty="0">
              <a:solidFill>
                <a:srgbClr val="EBEBEB"/>
              </a:solidFill>
              <a:latin typeface="Brown LL TT" panose="020B0504010101010104" pitchFamily="34" charset="77"/>
              <a:cs typeface="Brown LL TT" panose="020B0504010101010104" pitchFamily="34" charset="77"/>
            </a:endParaRPr>
          </a:p>
          <a:p>
            <a:pPr algn="r"/>
            <a:endParaRPr lang="en-US" sz="2400" b="0" i="0" dirty="0">
              <a:solidFill>
                <a:srgbClr val="EBEBEB"/>
              </a:solidFill>
              <a:latin typeface="Brown LL TT" panose="020B0504010101010104" pitchFamily="34" charset="77"/>
              <a:cs typeface="Brown LL TT" panose="020B0504010101010104" pitchFamily="34" charset="77"/>
            </a:endParaRPr>
          </a:p>
          <a:p>
            <a:pPr algn="r"/>
            <a:r>
              <a:rPr lang="en-US" sz="1600" dirty="0">
                <a:solidFill>
                  <a:srgbClr val="EBEBEB"/>
                </a:solidFill>
                <a:latin typeface="Brown LL TT" panose="020B0504010101010104" pitchFamily="34" charset="77"/>
                <a:cs typeface="Brown LL TT" panose="020B0504010101010104" pitchFamily="34" charset="77"/>
              </a:rPr>
              <a:t>Dec. 2</a:t>
            </a:r>
            <a:r>
              <a:rPr lang="en-US" sz="1600" b="0" i="0" dirty="0">
                <a:solidFill>
                  <a:srgbClr val="EBEBEB"/>
                </a:solidFill>
                <a:latin typeface="Brown LL TT" panose="020B0504010101010104" pitchFamily="34" charset="77"/>
                <a:cs typeface="Brown LL TT" panose="020B0504010101010104" pitchFamily="34" charset="77"/>
              </a:rPr>
              <a:t>, 2025 | Town Hall</a:t>
            </a:r>
          </a:p>
        </p:txBody>
      </p:sp>
    </p:spTree>
    <p:extLst>
      <p:ext uri="{BB962C8B-B14F-4D97-AF65-F5344CB8AC3E}">
        <p14:creationId xmlns:p14="http://schemas.microsoft.com/office/powerpoint/2010/main" val="335577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0BFC6-E638-0102-4245-DADEF263EAF9}"/>
              </a:ext>
            </a:extLst>
          </p:cNvPr>
          <p:cNvSpPr txBox="1"/>
          <p:nvPr/>
        </p:nvSpPr>
        <p:spPr>
          <a:xfrm>
            <a:off x="4080624" y="1690062"/>
            <a:ext cx="6794205" cy="1569660"/>
          </a:xfrm>
          <a:prstGeom prst="rect">
            <a:avLst/>
          </a:prstGeom>
          <a:noFill/>
        </p:spPr>
        <p:txBody>
          <a:bodyPr wrap="square" numCol="1" rtlCol="0">
            <a:spAutoFit/>
          </a:bodyPr>
          <a:lstStyle/>
          <a:p>
            <a:r>
              <a:rPr lang="en-US" sz="2400" b="1" dirty="0"/>
              <a:t>451</a:t>
            </a:r>
            <a:r>
              <a:rPr lang="en-US" sz="2400" dirty="0"/>
              <a:t> community members participated.</a:t>
            </a:r>
          </a:p>
          <a:p>
            <a:r>
              <a:rPr lang="en-US" sz="2400" dirty="0"/>
              <a:t> </a:t>
            </a:r>
          </a:p>
          <a:p>
            <a:r>
              <a:rPr lang="en-US" sz="2400" b="1" dirty="0"/>
              <a:t>98% </a:t>
            </a:r>
            <a:r>
              <a:rPr lang="en-US" sz="2400" dirty="0"/>
              <a:t>of respondents were full-time and part-time property owners.</a:t>
            </a:r>
          </a:p>
        </p:txBody>
      </p:sp>
      <p:sp>
        <p:nvSpPr>
          <p:cNvPr id="3" name="TextBox 2">
            <a:extLst>
              <a:ext uri="{FF2B5EF4-FFF2-40B4-BE49-F238E27FC236}">
                <a16:creationId xmlns:a16="http://schemas.microsoft.com/office/drawing/2014/main" id="{481091C9-FD71-F98A-530D-202C671BC2C2}"/>
              </a:ext>
            </a:extLst>
          </p:cNvPr>
          <p:cNvSpPr txBox="1"/>
          <p:nvPr/>
        </p:nvSpPr>
        <p:spPr>
          <a:xfrm>
            <a:off x="676357" y="2391111"/>
            <a:ext cx="2725438" cy="1569660"/>
          </a:xfrm>
          <a:prstGeom prst="rect">
            <a:avLst/>
          </a:prstGeom>
          <a:noFill/>
        </p:spPr>
        <p:txBody>
          <a:bodyPr wrap="square">
            <a:spAutoFit/>
          </a:bodyPr>
          <a:lstStyle/>
          <a:p>
            <a:pPr algn="l"/>
            <a:r>
              <a:rPr lang="en-US" sz="3200" b="1" i="0" dirty="0">
                <a:solidFill>
                  <a:srgbClr val="EBEBEB"/>
                </a:solidFill>
                <a:latin typeface="Argent CF Demi Bold" pitchFamily="2" charset="77"/>
              </a:rPr>
              <a:t>2025 Community Participation</a:t>
            </a:r>
          </a:p>
        </p:txBody>
      </p:sp>
    </p:spTree>
    <p:extLst>
      <p:ext uri="{BB962C8B-B14F-4D97-AF65-F5344CB8AC3E}">
        <p14:creationId xmlns:p14="http://schemas.microsoft.com/office/powerpoint/2010/main" val="102353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C7610-BB39-C7AD-78D9-1EDA93287AC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AEF761-2554-43D2-753E-2E1299E6E1C9}"/>
              </a:ext>
            </a:extLst>
          </p:cNvPr>
          <p:cNvSpPr txBox="1"/>
          <p:nvPr/>
        </p:nvSpPr>
        <p:spPr>
          <a:xfrm>
            <a:off x="3919222" y="1711464"/>
            <a:ext cx="7291322" cy="2677656"/>
          </a:xfrm>
          <a:prstGeom prst="rect">
            <a:avLst/>
          </a:prstGeom>
          <a:noFill/>
        </p:spPr>
        <p:txBody>
          <a:bodyPr wrap="square" numCol="1" rtlCol="0">
            <a:spAutoFit/>
          </a:bodyPr>
          <a:lstStyle/>
          <a:p>
            <a:r>
              <a:rPr lang="en-US" sz="2400" dirty="0"/>
              <a:t>More than </a:t>
            </a:r>
            <a:r>
              <a:rPr lang="en-US" sz="2400" b="1" dirty="0"/>
              <a:t>73%</a:t>
            </a:r>
            <a:r>
              <a:rPr lang="en-US" sz="2400" dirty="0"/>
              <a:t> are satisfied or very satisfied with the Town’s overall services. </a:t>
            </a:r>
            <a:r>
              <a:rPr lang="en-US" sz="2400" dirty="0">
                <a:solidFill>
                  <a:schemeClr val="accent3"/>
                </a:solidFill>
              </a:rPr>
              <a:t>This is modestly up from 69% last year.</a:t>
            </a:r>
          </a:p>
          <a:p>
            <a:endParaRPr lang="en-US" sz="2400" dirty="0"/>
          </a:p>
          <a:p>
            <a:r>
              <a:rPr lang="en-US" sz="2400" dirty="0"/>
              <a:t>More than </a:t>
            </a:r>
            <a:r>
              <a:rPr lang="en-US" sz="2400" b="1" dirty="0"/>
              <a:t>74% </a:t>
            </a:r>
            <a:r>
              <a:rPr lang="en-US" sz="2400" dirty="0"/>
              <a:t>are satisfied or very satisfied with their interactions with Town staff. </a:t>
            </a:r>
            <a:r>
              <a:rPr lang="en-US" sz="2400" dirty="0">
                <a:solidFill>
                  <a:schemeClr val="accent3"/>
                </a:solidFill>
              </a:rPr>
              <a:t>This is essentially the same as last year (73%).</a:t>
            </a:r>
          </a:p>
        </p:txBody>
      </p:sp>
      <p:sp>
        <p:nvSpPr>
          <p:cNvPr id="3" name="TextBox 2">
            <a:extLst>
              <a:ext uri="{FF2B5EF4-FFF2-40B4-BE49-F238E27FC236}">
                <a16:creationId xmlns:a16="http://schemas.microsoft.com/office/drawing/2014/main" id="{6C143180-658B-047A-FF5F-EF432136EA9B}"/>
              </a:ext>
            </a:extLst>
          </p:cNvPr>
          <p:cNvSpPr txBox="1"/>
          <p:nvPr/>
        </p:nvSpPr>
        <p:spPr>
          <a:xfrm>
            <a:off x="691893" y="2397948"/>
            <a:ext cx="2725438" cy="2062103"/>
          </a:xfrm>
          <a:prstGeom prst="rect">
            <a:avLst/>
          </a:prstGeom>
          <a:noFill/>
        </p:spPr>
        <p:txBody>
          <a:bodyPr wrap="square">
            <a:spAutoFit/>
          </a:bodyPr>
          <a:lstStyle/>
          <a:p>
            <a:pPr algn="l"/>
            <a:r>
              <a:rPr lang="en-US" sz="3200" b="1" dirty="0">
                <a:solidFill>
                  <a:srgbClr val="EBEBEB"/>
                </a:solidFill>
                <a:latin typeface="Argent CF Demi Bold" pitchFamily="2" charset="77"/>
              </a:rPr>
              <a:t>Satisfaction with Town employees and services</a:t>
            </a:r>
            <a:endParaRPr lang="en-US" sz="1800" b="1" i="0" dirty="0">
              <a:solidFill>
                <a:srgbClr val="EBEBEB"/>
              </a:solidFill>
              <a:latin typeface="Argent CF Demi Bold" pitchFamily="2" charset="77"/>
            </a:endParaRPr>
          </a:p>
        </p:txBody>
      </p:sp>
    </p:spTree>
    <p:extLst>
      <p:ext uri="{BB962C8B-B14F-4D97-AF65-F5344CB8AC3E}">
        <p14:creationId xmlns:p14="http://schemas.microsoft.com/office/powerpoint/2010/main" val="85878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E3F13-7679-D67A-EC32-96AF18AA15F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DA3FCD8-BB0C-94BA-FB86-095F799CEA62}"/>
              </a:ext>
            </a:extLst>
          </p:cNvPr>
          <p:cNvSpPr txBox="1"/>
          <p:nvPr/>
        </p:nvSpPr>
        <p:spPr>
          <a:xfrm>
            <a:off x="4047238" y="751344"/>
            <a:ext cx="7186819" cy="4524315"/>
          </a:xfrm>
          <a:prstGeom prst="rect">
            <a:avLst/>
          </a:prstGeom>
          <a:noFill/>
        </p:spPr>
        <p:txBody>
          <a:bodyPr wrap="square" numCol="1" rtlCol="0">
            <a:spAutoFit/>
          </a:bodyPr>
          <a:lstStyle/>
          <a:p>
            <a:endParaRPr lang="en-US" sz="2400" dirty="0"/>
          </a:p>
          <a:p>
            <a:r>
              <a:rPr lang="en-US" sz="2400" dirty="0"/>
              <a:t>What the Town does WELL:</a:t>
            </a:r>
          </a:p>
          <a:p>
            <a:endParaRPr lang="en-US" sz="2400" dirty="0"/>
          </a:p>
          <a:p>
            <a:pPr marL="285750" indent="-285750">
              <a:buFont typeface="Arial" panose="020B0604020202020204" pitchFamily="34" charset="0"/>
              <a:buChar char="•"/>
            </a:pPr>
            <a:r>
              <a:rPr lang="en-US" sz="2400" dirty="0"/>
              <a:t>Emergency Preparedness (</a:t>
            </a:r>
            <a:r>
              <a:rPr lang="en-US" sz="2400" b="1" dirty="0"/>
              <a:t>69%</a:t>
            </a:r>
            <a:r>
              <a:rPr lang="en-US" sz="2400" dirty="0"/>
              <a:t>) </a:t>
            </a:r>
            <a:r>
              <a:rPr lang="en-US" sz="2400" dirty="0">
                <a:solidFill>
                  <a:srgbClr val="CC0000"/>
                </a:solidFill>
              </a:rPr>
              <a:t>down from last year (77%)</a:t>
            </a:r>
          </a:p>
          <a:p>
            <a:endParaRPr lang="en-US" sz="2400" dirty="0"/>
          </a:p>
          <a:p>
            <a:pPr marL="285750" indent="-285750">
              <a:buFont typeface="Arial" panose="020B0604020202020204" pitchFamily="34" charset="0"/>
              <a:buChar char="•"/>
            </a:pPr>
            <a:r>
              <a:rPr lang="en-US" sz="2400" dirty="0"/>
              <a:t>Environmental and Wildlife Support (</a:t>
            </a:r>
            <a:r>
              <a:rPr lang="en-US" sz="2400" b="1" dirty="0"/>
              <a:t>67%</a:t>
            </a:r>
            <a:r>
              <a:rPr lang="en-US" sz="2400" dirty="0"/>
              <a:t>) </a:t>
            </a:r>
            <a:r>
              <a:rPr lang="en-US" sz="2400" dirty="0">
                <a:solidFill>
                  <a:schemeClr val="accent3"/>
                </a:solidFill>
              </a:rPr>
              <a:t>up from last year (50%)</a:t>
            </a:r>
          </a:p>
          <a:p>
            <a:endParaRPr lang="en-US" sz="2400" dirty="0"/>
          </a:p>
          <a:p>
            <a:pPr marL="285750" indent="-285750">
              <a:buFont typeface="Arial" panose="020B0604020202020204" pitchFamily="34" charset="0"/>
              <a:buChar char="•"/>
            </a:pPr>
            <a:r>
              <a:rPr lang="en-US" sz="2400" dirty="0"/>
              <a:t>Beach Patrol (</a:t>
            </a:r>
            <a:r>
              <a:rPr lang="en-US" sz="2400" b="1" dirty="0"/>
              <a:t>58%</a:t>
            </a:r>
            <a:r>
              <a:rPr lang="en-US" sz="2400" dirty="0"/>
              <a:t>) </a:t>
            </a:r>
            <a:r>
              <a:rPr lang="en-US" sz="2400" dirty="0">
                <a:solidFill>
                  <a:schemeClr val="accent3"/>
                </a:solidFill>
              </a:rPr>
              <a:t>up from last year (55%)</a:t>
            </a:r>
          </a:p>
          <a:p>
            <a:endParaRPr lang="en-US" sz="2400" dirty="0"/>
          </a:p>
          <a:p>
            <a:pPr marL="285750" indent="-285750">
              <a:buFont typeface="Arial" panose="020B0604020202020204" pitchFamily="34" charset="0"/>
              <a:buChar char="•"/>
            </a:pPr>
            <a:r>
              <a:rPr lang="en-US" sz="2400" dirty="0"/>
              <a:t>Communication (</a:t>
            </a:r>
            <a:r>
              <a:rPr lang="en-US" sz="2400" b="1" dirty="0"/>
              <a:t>57%</a:t>
            </a:r>
            <a:r>
              <a:rPr lang="en-US" sz="2400" dirty="0"/>
              <a:t>) </a:t>
            </a:r>
            <a:r>
              <a:rPr lang="en-US" sz="2400" dirty="0">
                <a:solidFill>
                  <a:schemeClr val="accent3"/>
                </a:solidFill>
              </a:rPr>
              <a:t>up from last year (56%)</a:t>
            </a:r>
          </a:p>
        </p:txBody>
      </p:sp>
      <p:sp>
        <p:nvSpPr>
          <p:cNvPr id="3" name="TextBox 2">
            <a:extLst>
              <a:ext uri="{FF2B5EF4-FFF2-40B4-BE49-F238E27FC236}">
                <a16:creationId xmlns:a16="http://schemas.microsoft.com/office/drawing/2014/main" id="{2DF8DE01-C40E-2565-754A-0725DC2AAE71}"/>
              </a:ext>
            </a:extLst>
          </p:cNvPr>
          <p:cNvSpPr txBox="1"/>
          <p:nvPr/>
        </p:nvSpPr>
        <p:spPr>
          <a:xfrm>
            <a:off x="691893" y="2397948"/>
            <a:ext cx="2725438" cy="2062103"/>
          </a:xfrm>
          <a:prstGeom prst="rect">
            <a:avLst/>
          </a:prstGeom>
          <a:noFill/>
        </p:spPr>
        <p:txBody>
          <a:bodyPr wrap="square">
            <a:spAutoFit/>
          </a:bodyPr>
          <a:lstStyle/>
          <a:p>
            <a:pPr algn="l"/>
            <a:r>
              <a:rPr lang="en-US" sz="3200" b="1" dirty="0">
                <a:solidFill>
                  <a:srgbClr val="EBEBEB"/>
                </a:solidFill>
                <a:latin typeface="Argent CF Demi Bold" pitchFamily="2" charset="77"/>
              </a:rPr>
              <a:t>Satisfaction with Town employees and services</a:t>
            </a:r>
            <a:endParaRPr lang="en-US" sz="1800" b="1" i="0" dirty="0">
              <a:solidFill>
                <a:srgbClr val="EBEBEB"/>
              </a:solidFill>
              <a:latin typeface="Argent CF Demi Bold" pitchFamily="2" charset="77"/>
            </a:endParaRPr>
          </a:p>
        </p:txBody>
      </p:sp>
    </p:spTree>
    <p:extLst>
      <p:ext uri="{BB962C8B-B14F-4D97-AF65-F5344CB8AC3E}">
        <p14:creationId xmlns:p14="http://schemas.microsoft.com/office/powerpoint/2010/main" val="112017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A994-7B41-67F8-8719-D3F94AB935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D7423A-7377-063C-CCA0-5C3C0FE3ACD0}"/>
              </a:ext>
            </a:extLst>
          </p:cNvPr>
          <p:cNvSpPr txBox="1"/>
          <p:nvPr/>
        </p:nvSpPr>
        <p:spPr>
          <a:xfrm>
            <a:off x="3889238" y="816811"/>
            <a:ext cx="7197862" cy="4801314"/>
          </a:xfrm>
          <a:prstGeom prst="rect">
            <a:avLst/>
          </a:prstGeom>
          <a:noFill/>
        </p:spPr>
        <p:txBody>
          <a:bodyPr wrap="square" numCol="1" rtlCol="0">
            <a:spAutoFit/>
          </a:bodyPr>
          <a:lstStyle/>
          <a:p>
            <a:r>
              <a:rPr lang="en-US" sz="2400" dirty="0"/>
              <a:t>Areas to Improve Upon:</a:t>
            </a:r>
          </a:p>
          <a:p>
            <a:endParaRPr lang="en-US" sz="2400" dirty="0"/>
          </a:p>
          <a:p>
            <a:pPr marL="285750" indent="-285750">
              <a:buFont typeface="Arial" panose="020B0604020202020204" pitchFamily="34" charset="0"/>
              <a:buChar char="•"/>
            </a:pPr>
            <a:r>
              <a:rPr lang="en-US" sz="2400" dirty="0"/>
              <a:t>Code Enforcement (</a:t>
            </a:r>
            <a:r>
              <a:rPr lang="en-US" sz="2400" b="1" dirty="0"/>
              <a:t>44%</a:t>
            </a:r>
            <a:r>
              <a:rPr lang="en-US" sz="2400" dirty="0"/>
              <a:t>) – </a:t>
            </a:r>
            <a:r>
              <a:rPr lang="en-US" sz="2400" dirty="0">
                <a:solidFill>
                  <a:srgbClr val="C00000"/>
                </a:solidFill>
              </a:rPr>
              <a:t>Last year this was 35%</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Permitting Process (</a:t>
            </a:r>
            <a:r>
              <a:rPr lang="en-US" sz="2400" b="1" dirty="0"/>
              <a:t>40%</a:t>
            </a:r>
            <a:r>
              <a:rPr lang="en-US" sz="2400" dirty="0"/>
              <a:t>) – This is the same as last year</a:t>
            </a:r>
          </a:p>
          <a:p>
            <a:endParaRPr lang="en-US" sz="2400" dirty="0"/>
          </a:p>
          <a:p>
            <a:pPr marL="285750" indent="-285750">
              <a:buFont typeface="Arial" panose="020B0604020202020204" pitchFamily="34" charset="0"/>
              <a:buChar char="•"/>
            </a:pPr>
            <a:r>
              <a:rPr lang="en-US" sz="2400" dirty="0"/>
              <a:t>Planning and Development Projects (</a:t>
            </a:r>
            <a:r>
              <a:rPr lang="en-US" sz="2400" b="1" dirty="0"/>
              <a:t>35%</a:t>
            </a:r>
            <a:r>
              <a:rPr lang="en-US" sz="2400" dirty="0"/>
              <a:t>) – </a:t>
            </a:r>
            <a:r>
              <a:rPr lang="en-US" sz="2400" dirty="0">
                <a:solidFill>
                  <a:schemeClr val="accent3"/>
                </a:solidFill>
              </a:rPr>
              <a:t>Last year this was 56%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Short-Term Rental Compliance (</a:t>
            </a:r>
            <a:r>
              <a:rPr lang="en-US" sz="2400" b="1" dirty="0"/>
              <a:t>28%</a:t>
            </a:r>
            <a:r>
              <a:rPr lang="en-US" sz="2400" dirty="0"/>
              <a:t>) – </a:t>
            </a:r>
            <a:r>
              <a:rPr lang="en-US" sz="2400" dirty="0">
                <a:solidFill>
                  <a:srgbClr val="C00000"/>
                </a:solidFill>
              </a:rPr>
              <a:t>Last year this was 24%</a:t>
            </a:r>
          </a:p>
          <a:p>
            <a:endParaRPr lang="en-US" dirty="0"/>
          </a:p>
        </p:txBody>
      </p:sp>
      <p:sp>
        <p:nvSpPr>
          <p:cNvPr id="3" name="TextBox 2">
            <a:extLst>
              <a:ext uri="{FF2B5EF4-FFF2-40B4-BE49-F238E27FC236}">
                <a16:creationId xmlns:a16="http://schemas.microsoft.com/office/drawing/2014/main" id="{3CBD5818-8CDD-F921-8440-835337A3B877}"/>
              </a:ext>
            </a:extLst>
          </p:cNvPr>
          <p:cNvSpPr txBox="1"/>
          <p:nvPr/>
        </p:nvSpPr>
        <p:spPr>
          <a:xfrm>
            <a:off x="583343" y="2351782"/>
            <a:ext cx="2725438" cy="1077218"/>
          </a:xfrm>
          <a:prstGeom prst="rect">
            <a:avLst/>
          </a:prstGeom>
          <a:noFill/>
        </p:spPr>
        <p:txBody>
          <a:bodyPr wrap="square">
            <a:spAutoFit/>
          </a:bodyPr>
          <a:lstStyle/>
          <a:p>
            <a:pPr algn="l"/>
            <a:r>
              <a:rPr lang="en-US" sz="3200" b="1" dirty="0">
                <a:solidFill>
                  <a:srgbClr val="EBEBEB"/>
                </a:solidFill>
                <a:latin typeface="Argent CF Demi Bold" pitchFamily="2" charset="77"/>
              </a:rPr>
              <a:t>Areas to Improve Upon</a:t>
            </a:r>
            <a:endParaRPr lang="en-US" sz="3200" b="1" i="0" dirty="0">
              <a:solidFill>
                <a:srgbClr val="EBEBEB"/>
              </a:solidFill>
              <a:latin typeface="Argent CF Demi Bold" pitchFamily="2" charset="77"/>
            </a:endParaRPr>
          </a:p>
        </p:txBody>
      </p:sp>
    </p:spTree>
    <p:extLst>
      <p:ext uri="{BB962C8B-B14F-4D97-AF65-F5344CB8AC3E}">
        <p14:creationId xmlns:p14="http://schemas.microsoft.com/office/powerpoint/2010/main" val="156379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663BC-746C-D29E-26F9-094D8D84B49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DEA2F8-FE13-92FE-FC7F-139BA68D1ABC}"/>
              </a:ext>
            </a:extLst>
          </p:cNvPr>
          <p:cNvSpPr txBox="1"/>
          <p:nvPr/>
        </p:nvSpPr>
        <p:spPr>
          <a:xfrm>
            <a:off x="3949996" y="289679"/>
            <a:ext cx="7765754" cy="5909310"/>
          </a:xfrm>
          <a:prstGeom prst="rect">
            <a:avLst/>
          </a:prstGeom>
          <a:noFill/>
        </p:spPr>
        <p:txBody>
          <a:bodyPr wrap="square" numCol="1" rtlCol="0">
            <a:spAutoFit/>
          </a:bodyPr>
          <a:lstStyle/>
          <a:p>
            <a:r>
              <a:rPr lang="en-US" sz="2400" dirty="0"/>
              <a:t>Key Resident Priorities:</a:t>
            </a:r>
          </a:p>
          <a:p>
            <a:endParaRPr lang="en-US" sz="2400" dirty="0"/>
          </a:p>
          <a:p>
            <a:pPr marL="285750" indent="-285750">
              <a:buFont typeface="Arial" panose="020B0604020202020204" pitchFamily="34" charset="0"/>
              <a:buChar char="•"/>
            </a:pPr>
            <a:r>
              <a:rPr lang="en-US" sz="2400" dirty="0"/>
              <a:t>Resiliency </a:t>
            </a:r>
          </a:p>
          <a:p>
            <a:pPr marL="742950" lvl="1" indent="-285750">
              <a:buFont typeface="Arial" panose="020B0604020202020204" pitchFamily="34" charset="0"/>
              <a:buChar char="•"/>
            </a:pPr>
            <a:r>
              <a:rPr lang="en-US" sz="2400" dirty="0"/>
              <a:t>Flood mitigation infrastructure</a:t>
            </a:r>
          </a:p>
          <a:p>
            <a:pPr marL="742950" lvl="1" indent="-285750">
              <a:buFont typeface="Arial" panose="020B0604020202020204" pitchFamily="34" charset="0"/>
              <a:buChar char="•"/>
            </a:pPr>
            <a:r>
              <a:rPr lang="en-US" sz="2400" dirty="0"/>
              <a:t>Natural habitat preservation</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Wildlife, Specifically Bobcat Protection</a:t>
            </a:r>
          </a:p>
          <a:p>
            <a:pPr marL="742950" lvl="1" indent="-285750">
              <a:buFont typeface="Arial" panose="020B0604020202020204" pitchFamily="34" charset="0"/>
              <a:buChar char="•"/>
            </a:pPr>
            <a:r>
              <a:rPr lang="en-US" sz="2400" dirty="0"/>
              <a:t>Support KICA is implementing restrictions</a:t>
            </a:r>
          </a:p>
          <a:p>
            <a:pPr marL="742950" lvl="1" indent="-285750">
              <a:buFont typeface="Arial" panose="020B0604020202020204" pitchFamily="34" charset="0"/>
              <a:buChar char="•"/>
            </a:pPr>
            <a:r>
              <a:rPr lang="en-US" sz="2400" dirty="0"/>
              <a:t>Take the Bobcat Guardian Pledge</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Traffic and Main Gate Congestion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Managing Construction and Development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Speed Limit Enforcement</a:t>
            </a:r>
          </a:p>
          <a:p>
            <a:pPr marL="742950" lvl="1"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4F2BFDBC-0376-407F-1198-94668E3B0C23}"/>
              </a:ext>
            </a:extLst>
          </p:cNvPr>
          <p:cNvSpPr txBox="1"/>
          <p:nvPr/>
        </p:nvSpPr>
        <p:spPr>
          <a:xfrm>
            <a:off x="540770" y="2351782"/>
            <a:ext cx="2725438" cy="1077218"/>
          </a:xfrm>
          <a:prstGeom prst="rect">
            <a:avLst/>
          </a:prstGeom>
          <a:noFill/>
        </p:spPr>
        <p:txBody>
          <a:bodyPr wrap="square">
            <a:spAutoFit/>
          </a:bodyPr>
          <a:lstStyle/>
          <a:p>
            <a:pPr algn="l"/>
            <a:r>
              <a:rPr lang="en-US" sz="3200" b="1" dirty="0">
                <a:solidFill>
                  <a:srgbClr val="EBEBEB"/>
                </a:solidFill>
                <a:latin typeface="Argent CF Demi Bold" pitchFamily="2" charset="77"/>
              </a:rPr>
              <a:t>Key Resident Priorities</a:t>
            </a:r>
            <a:endParaRPr lang="en-US" sz="3200" b="1" i="0" dirty="0">
              <a:solidFill>
                <a:srgbClr val="EBEBEB"/>
              </a:solidFill>
              <a:latin typeface="Argent CF Demi Bold" pitchFamily="2" charset="77"/>
            </a:endParaRPr>
          </a:p>
        </p:txBody>
      </p:sp>
    </p:spTree>
    <p:extLst>
      <p:ext uri="{BB962C8B-B14F-4D97-AF65-F5344CB8AC3E}">
        <p14:creationId xmlns:p14="http://schemas.microsoft.com/office/powerpoint/2010/main" val="10879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7CE5A-0B5D-A57B-CA40-A7E905F115E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6BD49EE-605A-019F-DFF9-BAD2E2E6C2A9}"/>
              </a:ext>
            </a:extLst>
          </p:cNvPr>
          <p:cNvSpPr txBox="1"/>
          <p:nvPr/>
        </p:nvSpPr>
        <p:spPr>
          <a:xfrm>
            <a:off x="4080624" y="1204688"/>
            <a:ext cx="7443941" cy="4708981"/>
          </a:xfrm>
          <a:prstGeom prst="rect">
            <a:avLst/>
          </a:prstGeom>
          <a:noFill/>
        </p:spPr>
        <p:txBody>
          <a:bodyPr wrap="square" numCol="1" rtlCol="0">
            <a:spAutoFit/>
          </a:bodyPr>
          <a:lstStyle/>
          <a:p>
            <a:pPr marL="285750" indent="-285750">
              <a:buFont typeface="Arial" panose="020B0604020202020204" pitchFamily="34" charset="0"/>
              <a:buChar char="•"/>
            </a:pPr>
            <a:r>
              <a:rPr lang="en-US" i="1" dirty="0"/>
              <a:t>“</a:t>
            </a:r>
            <a:r>
              <a:rPr lang="en-US" sz="2000" i="1" dirty="0"/>
              <a:t>What happened to the traffic enforcement we saw for a moment in August? Contractors are not complying with speed limits despite claims otherwise.”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i="1" dirty="0"/>
              <a:t>“Limit any high-density housing or development that overtaxes the infrastructure.”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i="1" dirty="0"/>
              <a:t>“On-island access is a flood gate opened to everyone and anyone who wants access. Fix the 35-minute backup at the gate for the homeowners.”</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a:t>“Development of the island must be stopped. Kiawah is special because of its pristine and natural beauty. If people don’t want to come here to enjoy the paradise it is, let them go somewhere else.”</a:t>
            </a:r>
          </a:p>
        </p:txBody>
      </p:sp>
      <p:sp>
        <p:nvSpPr>
          <p:cNvPr id="3" name="TextBox 2">
            <a:extLst>
              <a:ext uri="{FF2B5EF4-FFF2-40B4-BE49-F238E27FC236}">
                <a16:creationId xmlns:a16="http://schemas.microsoft.com/office/drawing/2014/main" id="{17BD8E7E-17B7-126C-4E15-92479B654382}"/>
              </a:ext>
            </a:extLst>
          </p:cNvPr>
          <p:cNvSpPr txBox="1"/>
          <p:nvPr/>
        </p:nvSpPr>
        <p:spPr>
          <a:xfrm>
            <a:off x="667435" y="2227434"/>
            <a:ext cx="2972782" cy="1077218"/>
          </a:xfrm>
          <a:prstGeom prst="rect">
            <a:avLst/>
          </a:prstGeom>
          <a:noFill/>
        </p:spPr>
        <p:txBody>
          <a:bodyPr wrap="square">
            <a:spAutoFit/>
          </a:bodyPr>
          <a:lstStyle/>
          <a:p>
            <a:pPr algn="l"/>
            <a:r>
              <a:rPr lang="en-US" sz="3200" b="1" dirty="0">
                <a:solidFill>
                  <a:srgbClr val="EBEBEB"/>
                </a:solidFill>
                <a:latin typeface="Argent CF Demi Bold" pitchFamily="2" charset="77"/>
              </a:rPr>
              <a:t>Additional </a:t>
            </a:r>
            <a:r>
              <a:rPr lang="en-US" sz="3200" b="1" i="0" dirty="0">
                <a:solidFill>
                  <a:srgbClr val="EBEBEB"/>
                </a:solidFill>
                <a:latin typeface="Argent CF Demi Bold" pitchFamily="2" charset="77"/>
              </a:rPr>
              <a:t>Comments</a:t>
            </a:r>
          </a:p>
        </p:txBody>
      </p:sp>
    </p:spTree>
    <p:extLst>
      <p:ext uri="{BB962C8B-B14F-4D97-AF65-F5344CB8AC3E}">
        <p14:creationId xmlns:p14="http://schemas.microsoft.com/office/powerpoint/2010/main" val="335463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B63686-3A18-D60A-B5E6-BC98D35F992C}"/>
              </a:ext>
            </a:extLst>
          </p:cNvPr>
          <p:cNvSpPr txBox="1"/>
          <p:nvPr/>
        </p:nvSpPr>
        <p:spPr>
          <a:xfrm>
            <a:off x="5285231" y="584317"/>
            <a:ext cx="6806075" cy="2693045"/>
          </a:xfrm>
          <a:prstGeom prst="rect">
            <a:avLst/>
          </a:prstGeom>
          <a:noFill/>
        </p:spPr>
        <p:txBody>
          <a:bodyPr wrap="square" numCol="1" rtlCol="0">
            <a:spAutoFit/>
          </a:bodyPr>
          <a:lstStyle/>
          <a:p>
            <a:r>
              <a:rPr lang="en-US" sz="4400" dirty="0">
                <a:solidFill>
                  <a:schemeClr val="bg1"/>
                </a:solidFill>
                <a:latin typeface="Argent CF Demi Bold" pitchFamily="2" charset="77"/>
                <a:cs typeface="Brown LL TT" panose="020B0504010101010104" pitchFamily="34" charset="77"/>
              </a:rPr>
              <a:t>Survey Results</a:t>
            </a:r>
          </a:p>
          <a:p>
            <a:endParaRPr lang="en-US" sz="2200" dirty="0">
              <a:solidFill>
                <a:schemeClr val="bg1"/>
              </a:solidFill>
              <a:latin typeface="Argent CF Demi Bold" pitchFamily="2" charset="77"/>
              <a:cs typeface="Brown LL TT" panose="020B0504010101010104" pitchFamily="34" charset="77"/>
            </a:endParaRPr>
          </a:p>
          <a:p>
            <a:r>
              <a:rPr lang="en-US" sz="2700" dirty="0">
                <a:solidFill>
                  <a:schemeClr val="bg1"/>
                </a:solidFill>
                <a:latin typeface="Argent CF Demi Bold" pitchFamily="2" charset="77"/>
                <a:cs typeface="Brown LL TT" panose="020B0504010101010104" pitchFamily="34" charset="77"/>
              </a:rPr>
              <a:t>The full survey results will be available on the Town’s website and sent out in the</a:t>
            </a:r>
          </a:p>
          <a:p>
            <a:r>
              <a:rPr lang="en-US" sz="2700" dirty="0">
                <a:solidFill>
                  <a:schemeClr val="bg1"/>
                </a:solidFill>
                <a:latin typeface="Argent CF Demi Bold" pitchFamily="2" charset="77"/>
                <a:cs typeface="Brown LL TT" panose="020B0504010101010104" pitchFamily="34" charset="77"/>
              </a:rPr>
              <a:t>e-newsletter on </a:t>
            </a:r>
            <a:r>
              <a:rPr lang="en-US" sz="2700" b="1" dirty="0">
                <a:solidFill>
                  <a:schemeClr val="bg1"/>
                </a:solidFill>
                <a:latin typeface="Argent CF Demi Bold" pitchFamily="2" charset="77"/>
                <a:cs typeface="Brown LL TT" panose="020B0504010101010104" pitchFamily="34" charset="77"/>
              </a:rPr>
              <a:t>Thursday, December 4, 2025.</a:t>
            </a:r>
          </a:p>
          <a:p>
            <a:endParaRPr lang="en-US" sz="2200" dirty="0">
              <a:solidFill>
                <a:schemeClr val="bg1"/>
              </a:solidFill>
              <a:latin typeface="Argent CF Demi Bold" pitchFamily="2" charset="77"/>
              <a:cs typeface="Brown LL TT" panose="020B0504010101010104" pitchFamily="34" charset="77"/>
            </a:endParaRPr>
          </a:p>
        </p:txBody>
      </p:sp>
      <p:cxnSp>
        <p:nvCxnSpPr>
          <p:cNvPr id="6" name="Straight Connector 5">
            <a:extLst>
              <a:ext uri="{FF2B5EF4-FFF2-40B4-BE49-F238E27FC236}">
                <a16:creationId xmlns:a16="http://schemas.microsoft.com/office/drawing/2014/main" id="{12ADE7F8-46DF-3F98-70DB-5F475798EBD2}"/>
              </a:ext>
            </a:extLst>
          </p:cNvPr>
          <p:cNvCxnSpPr>
            <a:cxnSpLocks/>
          </p:cNvCxnSpPr>
          <p:nvPr/>
        </p:nvCxnSpPr>
        <p:spPr>
          <a:xfrm>
            <a:off x="5285232" y="1325880"/>
            <a:ext cx="6345936"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32379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855"/>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7966</TotalTime>
  <Words>406</Words>
  <Application>Microsoft Office PowerPoint</Application>
  <PresentationFormat>Widescreen</PresentationFormat>
  <Paragraphs>67</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Argent CF Demi Bold</vt:lpstr>
      <vt:lpstr>Arial</vt:lpstr>
      <vt:lpstr>Brown LL TT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Danielle Hensley</dc:creator>
  <cp:lastModifiedBy>Meredith Blair</cp:lastModifiedBy>
  <cp:revision>18</cp:revision>
  <dcterms:created xsi:type="dcterms:W3CDTF">2025-10-14T15:52:07Z</dcterms:created>
  <dcterms:modified xsi:type="dcterms:W3CDTF">2025-12-01T20:32:58Z</dcterms:modified>
</cp:coreProperties>
</file>